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 id="261"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6600"/>
    <a:srgbClr val="F5611F"/>
    <a:srgbClr val="959D63"/>
    <a:srgbClr val="FFDF79"/>
    <a:srgbClr val="DEA900"/>
    <a:srgbClr val="FFD03B"/>
    <a:srgbClr val="FFD34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A45C3318-CB5A-4E03-B31F-B7D8742E93FC}" type="datetimeFigureOut">
              <a:rPr lang="en-US" smtClean="0"/>
              <a:pPr/>
              <a:t>3/16/2015</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616F9DE-0882-463E-8687-0B5B8E4E8FA7}"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5C3318-CB5A-4E03-B31F-B7D8742E93FC}" type="datetimeFigureOut">
              <a:rPr lang="en-US" smtClean="0"/>
              <a:pPr/>
              <a:t>3/16/2015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616F9DE-0882-463E-8687-0B5B8E4E8F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5C3318-CB5A-4E03-B31F-B7D8742E93FC}" type="datetimeFigureOut">
              <a:rPr lang="en-US" smtClean="0"/>
              <a:pPr/>
              <a:t>3/16/2015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616F9DE-0882-463E-8687-0B5B8E4E8F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5C3318-CB5A-4E03-B31F-B7D8742E93FC}" type="datetimeFigureOut">
              <a:rPr lang="en-US" smtClean="0"/>
              <a:pPr/>
              <a:t>3/16/2015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616F9DE-0882-463E-8687-0B5B8E4E8F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A45C3318-CB5A-4E03-B31F-B7D8742E93FC}" type="datetimeFigureOut">
              <a:rPr lang="en-US" smtClean="0"/>
              <a:pPr/>
              <a:t>3/16/2015</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616F9DE-0882-463E-8687-0B5B8E4E8FA7}"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45C3318-CB5A-4E03-B31F-B7D8742E93FC}" type="datetimeFigureOut">
              <a:rPr lang="en-US" smtClean="0"/>
              <a:pPr/>
              <a:t>3/16/2015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0616F9DE-0882-463E-8687-0B5B8E4E8FA7}"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45C3318-CB5A-4E03-B31F-B7D8742E93FC}" type="datetimeFigureOut">
              <a:rPr lang="en-US" smtClean="0"/>
              <a:pPr/>
              <a:t>3/16/2015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0616F9DE-0882-463E-8687-0B5B8E4E8F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45C3318-CB5A-4E03-B31F-B7D8742E93FC}" type="datetimeFigureOut">
              <a:rPr lang="en-US" smtClean="0"/>
              <a:pPr/>
              <a:t>3/16/2015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616F9DE-0882-463E-8687-0B5B8E4E8FA7}"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45C3318-CB5A-4E03-B31F-B7D8742E93FC}" type="datetimeFigureOut">
              <a:rPr lang="en-US" smtClean="0"/>
              <a:pPr/>
              <a:t>3/16/2015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616F9DE-0882-463E-8687-0B5B8E4E8F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A45C3318-CB5A-4E03-B31F-B7D8742E93FC}" type="datetimeFigureOut">
              <a:rPr lang="en-US" smtClean="0"/>
              <a:pPr/>
              <a:t>3/16/2015</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616F9DE-0882-463E-8687-0B5B8E4E8FA7}"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A45C3318-CB5A-4E03-B31F-B7D8742E93FC}" type="datetimeFigureOut">
              <a:rPr lang="en-US" smtClean="0"/>
              <a:pPr/>
              <a:t>3/16/2015</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616F9DE-0882-463E-8687-0B5B8E4E8FA7}"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A45C3318-CB5A-4E03-B31F-B7D8742E93FC}" type="datetimeFigureOut">
              <a:rPr lang="en-US" smtClean="0"/>
              <a:pPr/>
              <a:t>3/16/2015</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0616F9DE-0882-463E-8687-0B5B8E4E8FA7}"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533400"/>
            <a:ext cx="7656576" cy="2667000"/>
          </a:xfrm>
        </p:spPr>
        <p:txBody>
          <a:bodyPr>
            <a:normAutofit fontScale="90000"/>
          </a:bodyPr>
          <a:lstStyle/>
          <a:p>
            <a:pPr algn="ctr"/>
            <a:r>
              <a:rPr lang="en-US" i="1" dirty="0" smtClean="0">
                <a:solidFill>
                  <a:schemeClr val="tx1"/>
                </a:solidFill>
              </a:rPr>
              <a:t>How the Focus Program works and how it </a:t>
            </a:r>
            <a:r>
              <a:rPr lang="en-US" i="1" dirty="0" smtClean="0">
                <a:solidFill>
                  <a:schemeClr val="tx1"/>
                </a:solidFill>
              </a:rPr>
              <a:t>can </a:t>
            </a:r>
            <a:r>
              <a:rPr lang="en-US" i="1" dirty="0" smtClean="0">
                <a:solidFill>
                  <a:schemeClr val="tx1"/>
                </a:solidFill>
              </a:rPr>
              <a:t>help you achieve insight, clarity and direction for your entrepreneurial future.   </a:t>
            </a:r>
            <a:endParaRPr lang="en-US" i="1" dirty="0">
              <a:solidFill>
                <a:schemeClr val="tx1"/>
              </a:solidFill>
            </a:endParaRPr>
          </a:p>
        </p:txBody>
      </p:sp>
      <p:sp>
        <p:nvSpPr>
          <p:cNvPr id="3" name="Content Placeholder 2"/>
          <p:cNvSpPr>
            <a:spLocks noGrp="1"/>
          </p:cNvSpPr>
          <p:nvPr>
            <p:ph type="body" idx="1"/>
          </p:nvPr>
        </p:nvSpPr>
        <p:spPr/>
        <p:txBody>
          <a:bodyPr/>
          <a:lstStyle/>
          <a:p>
            <a:endParaRPr lang="en-US" dirty="0" smtClean="0"/>
          </a:p>
          <a:p>
            <a:endParaRPr lang="en-US" dirty="0"/>
          </a:p>
        </p:txBody>
      </p:sp>
      <p:pic>
        <p:nvPicPr>
          <p:cNvPr id="5" name="Picture 4" descr="Focus_Logo_by_alexdon.jpg"/>
          <p:cNvPicPr>
            <a:picLocks noChangeAspect="1"/>
          </p:cNvPicPr>
          <p:nvPr/>
        </p:nvPicPr>
        <p:blipFill>
          <a:blip r:embed="rId2" cstate="print"/>
          <a:stretch>
            <a:fillRect/>
          </a:stretch>
        </p:blipFill>
        <p:spPr>
          <a:xfrm>
            <a:off x="914400" y="3352800"/>
            <a:ext cx="7620000" cy="32004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990600"/>
            <a:ext cx="7924800" cy="4801314"/>
          </a:xfrm>
          <a:prstGeom prst="rect">
            <a:avLst/>
          </a:prstGeom>
        </p:spPr>
        <p:txBody>
          <a:bodyPr wrap="square">
            <a:spAutoFit/>
          </a:bodyPr>
          <a:lstStyle/>
          <a:p>
            <a:r>
              <a:rPr lang="en-US" b="1" i="1" dirty="0" smtClean="0">
                <a:solidFill>
                  <a:srgbClr val="FF9933"/>
                </a:solidFill>
                <a:latin typeface="Arial" pitchFamily="34" charset="0"/>
                <a:cs typeface="Arial" pitchFamily="34" charset="0"/>
              </a:rPr>
              <a:t>The Future</a:t>
            </a:r>
            <a:r>
              <a:rPr lang="en-US" i="1" dirty="0">
                <a:solidFill>
                  <a:srgbClr val="FFC000"/>
                </a:solidFill>
                <a:latin typeface="Arial" pitchFamily="34" charset="0"/>
                <a:cs typeface="Arial" pitchFamily="34" charset="0"/>
              </a:rPr>
              <a:t/>
            </a:r>
            <a:br>
              <a:rPr lang="en-US" i="1" dirty="0">
                <a:solidFill>
                  <a:srgbClr val="FFC000"/>
                </a:solidFill>
                <a:latin typeface="Arial" pitchFamily="34" charset="0"/>
                <a:cs typeface="Arial" pitchFamily="34" charset="0"/>
              </a:rPr>
            </a:br>
            <a:r>
              <a:rPr lang="en-US" i="1" dirty="0">
                <a:solidFill>
                  <a:srgbClr val="FFC000"/>
                </a:solidFill>
                <a:latin typeface="Arial" pitchFamily="34" charset="0"/>
                <a:cs typeface="Arial" pitchFamily="34" charset="0"/>
              </a:rPr>
              <a:t> </a:t>
            </a:r>
            <a:r>
              <a:rPr lang="en-US" i="1" dirty="0">
                <a:latin typeface="Arial" pitchFamily="34" charset="0"/>
                <a:cs typeface="Arial" pitchFamily="34" charset="0"/>
              </a:rPr>
              <a:t>	</a:t>
            </a:r>
            <a:br>
              <a:rPr lang="en-US" i="1" dirty="0">
                <a:latin typeface="Arial" pitchFamily="34" charset="0"/>
                <a:cs typeface="Arial" pitchFamily="34" charset="0"/>
              </a:rPr>
            </a:br>
            <a:r>
              <a:rPr lang="en-US" i="1" dirty="0">
                <a:latin typeface="Arial" pitchFamily="34" charset="0"/>
                <a:cs typeface="Arial" pitchFamily="34" charset="0"/>
              </a:rPr>
              <a:t>The Focus Program is about </a:t>
            </a:r>
            <a:r>
              <a:rPr lang="en-US" i="1" dirty="0" smtClean="0">
                <a:latin typeface="Arial" pitchFamily="34" charset="0"/>
                <a:cs typeface="Arial" pitchFamily="34" charset="0"/>
              </a:rPr>
              <a:t>YOU as an emerging entrepreneur. </a:t>
            </a:r>
            <a:r>
              <a:rPr lang="en-US" i="1" dirty="0">
                <a:latin typeface="Arial" pitchFamily="34" charset="0"/>
                <a:cs typeface="Arial" pitchFamily="34" charset="0"/>
              </a:rPr>
              <a:t>It is </a:t>
            </a:r>
            <a:r>
              <a:rPr lang="en-US" i="1" u="sng" dirty="0">
                <a:latin typeface="Arial" pitchFamily="34" charset="0"/>
                <a:cs typeface="Arial" pitchFamily="34" charset="0"/>
              </a:rPr>
              <a:t>not</a:t>
            </a:r>
            <a:r>
              <a:rPr lang="en-US" i="1" dirty="0">
                <a:latin typeface="Arial" pitchFamily="34" charset="0"/>
                <a:cs typeface="Arial" pitchFamily="34" charset="0"/>
              </a:rPr>
              <a:t> about business </a:t>
            </a:r>
            <a:r>
              <a:rPr lang="en-US" i="1" dirty="0" smtClean="0">
                <a:latin typeface="Arial" pitchFamily="34" charset="0"/>
                <a:cs typeface="Arial" pitchFamily="34" charset="0"/>
              </a:rPr>
              <a:t>plans, </a:t>
            </a:r>
            <a:r>
              <a:rPr lang="en-US" i="1" dirty="0">
                <a:latin typeface="Arial" pitchFamily="34" charset="0"/>
                <a:cs typeface="Arial" pitchFamily="34" charset="0"/>
              </a:rPr>
              <a:t>business models, business management or business theory. The </a:t>
            </a:r>
            <a:r>
              <a:rPr lang="en-US" i="1" dirty="0" smtClean="0">
                <a:latin typeface="Arial" pitchFamily="34" charset="0"/>
                <a:cs typeface="Arial" pitchFamily="34" charset="0"/>
              </a:rPr>
              <a:t>f</a:t>
            </a:r>
            <a:r>
              <a:rPr lang="en-US" i="1" dirty="0" smtClean="0">
                <a:latin typeface="Arial" pitchFamily="34" charset="0"/>
                <a:cs typeface="Arial" pitchFamily="34" charset="0"/>
              </a:rPr>
              <a:t>ocus is </a:t>
            </a:r>
            <a:r>
              <a:rPr lang="en-US" i="1" dirty="0" smtClean="0">
                <a:latin typeface="Arial" pitchFamily="34" charset="0"/>
                <a:cs typeface="Arial" pitchFamily="34" charset="0"/>
              </a:rPr>
              <a:t>on the most important element in any new venture, the entrepreneur. In this program you can find out what type of entrepreneur you might be and what type of business environment could best fit you as an individual. </a:t>
            </a:r>
            <a:r>
              <a:rPr lang="en-US" i="1" dirty="0">
                <a:latin typeface="Arial" pitchFamily="34" charset="0"/>
                <a:cs typeface="Arial" pitchFamily="34" charset="0"/>
              </a:rPr>
              <a:t>	</a:t>
            </a:r>
            <a:br>
              <a:rPr lang="en-US" i="1" dirty="0">
                <a:latin typeface="Arial" pitchFamily="34" charset="0"/>
                <a:cs typeface="Arial" pitchFamily="34" charset="0"/>
              </a:rPr>
            </a:br>
            <a:r>
              <a:rPr lang="en-US" i="1" dirty="0">
                <a:latin typeface="Arial" pitchFamily="34" charset="0"/>
                <a:cs typeface="Arial" pitchFamily="34" charset="0"/>
              </a:rPr>
              <a:t>	</a:t>
            </a:r>
            <a:br>
              <a:rPr lang="en-US" i="1" dirty="0">
                <a:latin typeface="Arial" pitchFamily="34" charset="0"/>
                <a:cs typeface="Arial" pitchFamily="34" charset="0"/>
              </a:rPr>
            </a:br>
            <a:r>
              <a:rPr lang="en-US" b="1" i="1" dirty="0" smtClean="0">
                <a:solidFill>
                  <a:srgbClr val="FF9933"/>
                </a:solidFill>
                <a:latin typeface="Arial" pitchFamily="34" charset="0"/>
                <a:cs typeface="Arial" pitchFamily="34" charset="0"/>
              </a:rPr>
              <a:t>Outcomes You can Expect:</a:t>
            </a:r>
            <a:r>
              <a:rPr lang="en-US" i="1" dirty="0">
                <a:solidFill>
                  <a:schemeClr val="folHlink"/>
                </a:solidFill>
                <a:latin typeface="Arial" pitchFamily="34" charset="0"/>
                <a:cs typeface="Arial" pitchFamily="34" charset="0"/>
              </a:rPr>
              <a:t/>
            </a:r>
            <a:br>
              <a:rPr lang="en-US" i="1" dirty="0">
                <a:solidFill>
                  <a:schemeClr val="folHlink"/>
                </a:solidFill>
                <a:latin typeface="Arial" pitchFamily="34" charset="0"/>
                <a:cs typeface="Arial" pitchFamily="34" charset="0"/>
              </a:rPr>
            </a:br>
            <a:r>
              <a:rPr lang="en-US" i="1" dirty="0">
                <a:latin typeface="Arial" pitchFamily="34" charset="0"/>
                <a:cs typeface="Arial" pitchFamily="34" charset="0"/>
              </a:rPr>
              <a:t/>
            </a:r>
            <a:br>
              <a:rPr lang="en-US" i="1" dirty="0">
                <a:latin typeface="Arial" pitchFamily="34" charset="0"/>
                <a:cs typeface="Arial" pitchFamily="34" charset="0"/>
              </a:rPr>
            </a:br>
            <a:r>
              <a:rPr lang="en-US" i="1" dirty="0">
                <a:latin typeface="Arial" pitchFamily="34" charset="0"/>
                <a:cs typeface="Arial" pitchFamily="34" charset="0"/>
              </a:rPr>
              <a:t>	1. You’ll debunk common entrepreneurial myths.</a:t>
            </a:r>
            <a:br>
              <a:rPr lang="en-US" i="1" dirty="0">
                <a:latin typeface="Arial" pitchFamily="34" charset="0"/>
                <a:cs typeface="Arial" pitchFamily="34" charset="0"/>
              </a:rPr>
            </a:br>
            <a:r>
              <a:rPr lang="en-US" i="1" dirty="0">
                <a:latin typeface="Arial" pitchFamily="34" charset="0"/>
                <a:cs typeface="Arial" pitchFamily="34" charset="0"/>
              </a:rPr>
              <a:t>	2. You’ll find out if self-employment is right for you.</a:t>
            </a:r>
            <a:br>
              <a:rPr lang="en-US" i="1" dirty="0">
                <a:latin typeface="Arial" pitchFamily="34" charset="0"/>
                <a:cs typeface="Arial" pitchFamily="34" charset="0"/>
              </a:rPr>
            </a:br>
            <a:r>
              <a:rPr lang="en-US" i="1" dirty="0">
                <a:latin typeface="Arial" pitchFamily="34" charset="0"/>
                <a:cs typeface="Arial" pitchFamily="34" charset="0"/>
              </a:rPr>
              <a:t>	3. You’ll learn to dissect a franchise or business opportunity</a:t>
            </a:r>
            <a:br>
              <a:rPr lang="en-US" i="1" dirty="0">
                <a:latin typeface="Arial" pitchFamily="34" charset="0"/>
                <a:cs typeface="Arial" pitchFamily="34" charset="0"/>
              </a:rPr>
            </a:br>
            <a:r>
              <a:rPr lang="en-US" i="1" dirty="0">
                <a:latin typeface="Arial" pitchFamily="34" charset="0"/>
                <a:cs typeface="Arial" pitchFamily="34" charset="0"/>
              </a:rPr>
              <a:t>	4. You’ll define yourself through a Personal Entrepreneurial 	Portrait (PEP) – a </a:t>
            </a:r>
            <a:r>
              <a:rPr lang="en-US" i="1" dirty="0" smtClean="0">
                <a:latin typeface="Arial" pitchFamily="34" charset="0"/>
                <a:cs typeface="Arial" pitchFamily="34" charset="0"/>
              </a:rPr>
              <a:t>well-thought-out word picture </a:t>
            </a:r>
            <a:r>
              <a:rPr lang="en-US" i="1" dirty="0">
                <a:latin typeface="Arial" pitchFamily="34" charset="0"/>
                <a:cs typeface="Arial" pitchFamily="34" charset="0"/>
              </a:rPr>
              <a:t>of your potential 	journey into self-employment.</a:t>
            </a:r>
            <a:endParaRPr lang="en-US"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914400"/>
            <a:ext cx="8458200" cy="5078313"/>
          </a:xfrm>
          <a:prstGeom prst="rect">
            <a:avLst/>
          </a:prstGeom>
        </p:spPr>
        <p:txBody>
          <a:bodyPr wrap="square">
            <a:spAutoFit/>
          </a:bodyPr>
          <a:lstStyle/>
          <a:p>
            <a:r>
              <a:rPr lang="en-US" b="1" i="1" dirty="0" smtClean="0">
                <a:solidFill>
                  <a:srgbClr val="FF9933"/>
                </a:solidFill>
                <a:latin typeface="Arial" pitchFamily="34" charset="0"/>
                <a:cs typeface="Arial" pitchFamily="34" charset="0"/>
              </a:rPr>
              <a:t>Key Issues and Topics Central to Your Entrepreneurial Planning:</a:t>
            </a:r>
            <a:r>
              <a:rPr lang="en-US" i="1" dirty="0" smtClean="0">
                <a:solidFill>
                  <a:schemeClr val="folHlink"/>
                </a:solidFill>
                <a:latin typeface="Arial" pitchFamily="34" charset="0"/>
                <a:cs typeface="Arial" pitchFamily="34" charset="0"/>
              </a:rPr>
              <a:t/>
            </a:r>
            <a:br>
              <a:rPr lang="en-US" i="1" dirty="0" smtClean="0">
                <a:solidFill>
                  <a:schemeClr val="folHlink"/>
                </a:solidFill>
                <a:latin typeface="Arial" pitchFamily="34" charset="0"/>
                <a:cs typeface="Arial" pitchFamily="34" charset="0"/>
              </a:rPr>
            </a:br>
            <a:r>
              <a:rPr lang="en-US" i="1" dirty="0" smtClean="0">
                <a:latin typeface="Arial" pitchFamily="34" charset="0"/>
                <a:cs typeface="Arial" pitchFamily="34" charset="0"/>
              </a:rPr>
              <a:t>	</a:t>
            </a:r>
            <a:br>
              <a:rPr lang="en-US" i="1" dirty="0" smtClean="0">
                <a:latin typeface="Arial" pitchFamily="34" charset="0"/>
                <a:cs typeface="Arial" pitchFamily="34" charset="0"/>
              </a:rPr>
            </a:br>
            <a:r>
              <a:rPr lang="en-US" i="1" dirty="0" smtClean="0">
                <a:latin typeface="Arial" pitchFamily="34" charset="0"/>
                <a:cs typeface="Arial" pitchFamily="34" charset="0"/>
              </a:rPr>
              <a:t>	. Entrepreneurial Types</a:t>
            </a:r>
            <a:br>
              <a:rPr lang="en-US" i="1" dirty="0" smtClean="0">
                <a:latin typeface="Arial" pitchFamily="34" charset="0"/>
                <a:cs typeface="Arial" pitchFamily="34" charset="0"/>
              </a:rPr>
            </a:br>
            <a:r>
              <a:rPr lang="en-US" i="1" dirty="0" smtClean="0">
                <a:latin typeface="Arial" pitchFamily="34" charset="0"/>
                <a:cs typeface="Arial" pitchFamily="34" charset="0"/>
              </a:rPr>
              <a:t>	. Pathways to Ownership</a:t>
            </a:r>
            <a:br>
              <a:rPr lang="en-US" i="1" dirty="0" smtClean="0">
                <a:latin typeface="Arial" pitchFamily="34" charset="0"/>
                <a:cs typeface="Arial" pitchFamily="34" charset="0"/>
              </a:rPr>
            </a:br>
            <a:r>
              <a:rPr lang="en-US" i="1" dirty="0" smtClean="0">
                <a:latin typeface="Arial" pitchFamily="34" charset="0"/>
                <a:cs typeface="Arial" pitchFamily="34" charset="0"/>
              </a:rPr>
              <a:t>	. Personal Planning Guides</a:t>
            </a:r>
            <a:br>
              <a:rPr lang="en-US" i="1" dirty="0" smtClean="0">
                <a:latin typeface="Arial" pitchFamily="34" charset="0"/>
                <a:cs typeface="Arial" pitchFamily="34" charset="0"/>
              </a:rPr>
            </a:br>
            <a:r>
              <a:rPr lang="en-US" i="1" dirty="0" smtClean="0">
                <a:latin typeface="Arial" pitchFamily="34" charset="0"/>
                <a:cs typeface="Arial" pitchFamily="34" charset="0"/>
              </a:rPr>
              <a:t>	. The Entrepreneurial Mindset</a:t>
            </a:r>
            <a:br>
              <a:rPr lang="en-US" i="1" dirty="0" smtClean="0">
                <a:latin typeface="Arial" pitchFamily="34" charset="0"/>
                <a:cs typeface="Arial" pitchFamily="34" charset="0"/>
              </a:rPr>
            </a:br>
            <a:r>
              <a:rPr lang="en-US" i="1" dirty="0" smtClean="0">
                <a:latin typeface="Arial" pitchFamily="34" charset="0"/>
                <a:cs typeface="Arial" pitchFamily="34" charset="0"/>
              </a:rPr>
              <a:t>	. Gifts, Talents and Aptitudes </a:t>
            </a:r>
            <a:br>
              <a:rPr lang="en-US" i="1" dirty="0" smtClean="0">
                <a:latin typeface="Arial" pitchFamily="34" charset="0"/>
                <a:cs typeface="Arial" pitchFamily="34" charset="0"/>
              </a:rPr>
            </a:br>
            <a:r>
              <a:rPr lang="en-US" i="1" dirty="0" smtClean="0">
                <a:latin typeface="Arial" pitchFamily="34" charset="0"/>
                <a:cs typeface="Arial" pitchFamily="34" charset="0"/>
              </a:rPr>
              <a:t>	. Franchising (and packaged business formats)</a:t>
            </a:r>
            <a:br>
              <a:rPr lang="en-US" i="1" dirty="0" smtClean="0">
                <a:latin typeface="Arial" pitchFamily="34" charset="0"/>
                <a:cs typeface="Arial" pitchFamily="34" charset="0"/>
              </a:rPr>
            </a:br>
            <a:r>
              <a:rPr lang="en-US" i="1" dirty="0" smtClean="0">
                <a:latin typeface="Arial" pitchFamily="34" charset="0"/>
                <a:cs typeface="Arial" pitchFamily="34" charset="0"/>
              </a:rPr>
              <a:t>	. Case studies </a:t>
            </a:r>
            <a:r>
              <a:rPr lang="en-US" i="1" dirty="0" smtClean="0">
                <a:latin typeface="Arial" pitchFamily="34" charset="0"/>
                <a:cs typeface="Arial" pitchFamily="34" charset="0"/>
              </a:rPr>
              <a:t>demonstrating application of the program</a:t>
            </a:r>
            <a:r>
              <a:rPr lang="en-US" i="1" dirty="0" smtClean="0">
                <a:latin typeface="Arial" pitchFamily="34" charset="0"/>
                <a:cs typeface="Arial" pitchFamily="34" charset="0"/>
              </a:rPr>
              <a:t/>
            </a:r>
            <a:br>
              <a:rPr lang="en-US" i="1" dirty="0" smtClean="0">
                <a:latin typeface="Arial" pitchFamily="34" charset="0"/>
                <a:cs typeface="Arial" pitchFamily="34" charset="0"/>
              </a:rPr>
            </a:br>
            <a:r>
              <a:rPr lang="en-US" i="1" dirty="0" smtClean="0">
                <a:latin typeface="Arial" pitchFamily="34" charset="0"/>
                <a:cs typeface="Arial" pitchFamily="34" charset="0"/>
              </a:rPr>
              <a:t/>
            </a:r>
            <a:br>
              <a:rPr lang="en-US" i="1" dirty="0" smtClean="0">
                <a:latin typeface="Arial" pitchFamily="34" charset="0"/>
                <a:cs typeface="Arial" pitchFamily="34" charset="0"/>
              </a:rPr>
            </a:br>
            <a:r>
              <a:rPr lang="en-US" b="1" i="1" dirty="0" smtClean="0">
                <a:solidFill>
                  <a:srgbClr val="FF9933"/>
                </a:solidFill>
                <a:latin typeface="Arial" pitchFamily="34" charset="0"/>
                <a:cs typeface="Arial" pitchFamily="34" charset="0"/>
              </a:rPr>
              <a:t>Following the Process Will Result in:</a:t>
            </a:r>
            <a:r>
              <a:rPr lang="en-US" i="1" dirty="0" smtClean="0">
                <a:latin typeface="Arial" pitchFamily="34" charset="0"/>
                <a:cs typeface="Arial" pitchFamily="34" charset="0"/>
              </a:rPr>
              <a:t/>
            </a:r>
            <a:br>
              <a:rPr lang="en-US" i="1" dirty="0" smtClean="0">
                <a:latin typeface="Arial" pitchFamily="34" charset="0"/>
                <a:cs typeface="Arial" pitchFamily="34" charset="0"/>
              </a:rPr>
            </a:br>
            <a:r>
              <a:rPr lang="en-US" i="1" dirty="0" smtClean="0">
                <a:latin typeface="Arial" pitchFamily="34" charset="0"/>
                <a:cs typeface="Arial" pitchFamily="34" charset="0"/>
              </a:rPr>
              <a:t>	</a:t>
            </a:r>
            <a:br>
              <a:rPr lang="en-US" i="1" dirty="0" smtClean="0">
                <a:latin typeface="Arial" pitchFamily="34" charset="0"/>
                <a:cs typeface="Arial" pitchFamily="34" charset="0"/>
              </a:rPr>
            </a:br>
            <a:r>
              <a:rPr lang="en-US" i="1" dirty="0" smtClean="0">
                <a:latin typeface="Arial" pitchFamily="34" charset="0"/>
                <a:cs typeface="Arial" pitchFamily="34" charset="0"/>
              </a:rPr>
              <a:t>	. The creation of a Personal Entrepreneurial Portrait (PEP)</a:t>
            </a:r>
            <a:br>
              <a:rPr lang="en-US" i="1" dirty="0" smtClean="0">
                <a:latin typeface="Arial" pitchFamily="34" charset="0"/>
                <a:cs typeface="Arial" pitchFamily="34" charset="0"/>
              </a:rPr>
            </a:br>
            <a:r>
              <a:rPr lang="en-US" i="1" dirty="0" smtClean="0">
                <a:latin typeface="Arial" pitchFamily="34" charset="0"/>
                <a:cs typeface="Arial" pitchFamily="34" charset="0"/>
              </a:rPr>
              <a:t>	. The ability to match your PEP to a </a:t>
            </a:r>
            <a:r>
              <a:rPr lang="en-US" i="1" dirty="0" smtClean="0">
                <a:latin typeface="Arial" pitchFamily="34" charset="0"/>
                <a:cs typeface="Arial" pitchFamily="34" charset="0"/>
              </a:rPr>
              <a:t>business environment</a:t>
            </a:r>
            <a:r>
              <a:rPr lang="en-US" i="1" dirty="0" smtClean="0">
                <a:latin typeface="Arial" pitchFamily="34" charset="0"/>
                <a:cs typeface="Arial" pitchFamily="34" charset="0"/>
              </a:rPr>
              <a:t/>
            </a:r>
            <a:br>
              <a:rPr lang="en-US" i="1" dirty="0" smtClean="0">
                <a:latin typeface="Arial" pitchFamily="34" charset="0"/>
                <a:cs typeface="Arial" pitchFamily="34" charset="0"/>
              </a:rPr>
            </a:br>
            <a:r>
              <a:rPr lang="en-US" i="1" dirty="0" smtClean="0">
                <a:latin typeface="Arial" pitchFamily="34" charset="0"/>
                <a:cs typeface="Arial" pitchFamily="34" charset="0"/>
              </a:rPr>
              <a:t>	. The ability to describe your entrepreneurial direction 	</a:t>
            </a:r>
            <a:br>
              <a:rPr lang="en-US" i="1" dirty="0" smtClean="0">
                <a:latin typeface="Arial" pitchFamily="34" charset="0"/>
                <a:cs typeface="Arial" pitchFamily="34" charset="0"/>
              </a:rPr>
            </a:br>
            <a:r>
              <a:rPr lang="en-US" i="1" dirty="0" smtClean="0">
                <a:latin typeface="Arial" pitchFamily="34" charset="0"/>
                <a:cs typeface="Arial" pitchFamily="34" charset="0"/>
              </a:rPr>
              <a:t>	(You may find that entrepreneurship is not a wise choice for 			now or </a:t>
            </a:r>
            <a:r>
              <a:rPr lang="en-US" i="1" dirty="0" smtClean="0">
                <a:latin typeface="Arial" pitchFamily="34" charset="0"/>
                <a:cs typeface="Arial" pitchFamily="34" charset="0"/>
              </a:rPr>
              <a:t>ever. If so, you’ll be saved </a:t>
            </a:r>
            <a:r>
              <a:rPr lang="en-US" i="1" dirty="0" smtClean="0">
                <a:latin typeface="Arial" pitchFamily="34" charset="0"/>
                <a:cs typeface="Arial" pitchFamily="34" charset="0"/>
              </a:rPr>
              <a:t>from </a:t>
            </a:r>
            <a:r>
              <a:rPr lang="en-US" i="1" dirty="0" smtClean="0">
                <a:latin typeface="Arial" pitchFamily="34" charset="0"/>
                <a:cs typeface="Arial" pitchFamily="34" charset="0"/>
              </a:rPr>
              <a:t>making a </a:t>
            </a:r>
            <a:r>
              <a:rPr lang="en-US" i="1" dirty="0" smtClean="0">
                <a:latin typeface="Arial" pitchFamily="34" charset="0"/>
                <a:cs typeface="Arial" pitchFamily="34" charset="0"/>
              </a:rPr>
              <a:t>huge error.)</a:t>
            </a:r>
            <a:br>
              <a:rPr lang="en-US" i="1" dirty="0" smtClean="0">
                <a:latin typeface="Arial" pitchFamily="34" charset="0"/>
                <a:cs typeface="Arial" pitchFamily="34" charset="0"/>
              </a:rPr>
            </a:br>
            <a:r>
              <a:rPr lang="en-US" i="1" dirty="0" smtClean="0">
                <a:latin typeface="Arial" pitchFamily="34" charset="0"/>
                <a:cs typeface="Arial" pitchFamily="34" charset="0"/>
              </a:rPr>
              <a:t>	. A practical gateway to initiating a logical business plan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38200"/>
            <a:ext cx="8382000" cy="3970318"/>
          </a:xfrm>
          <a:prstGeom prst="rect">
            <a:avLst/>
          </a:prstGeom>
        </p:spPr>
        <p:txBody>
          <a:bodyPr wrap="square">
            <a:spAutoFit/>
          </a:bodyPr>
          <a:lstStyle/>
          <a:p>
            <a:r>
              <a:rPr lang="en-US" b="1" i="1" dirty="0" smtClean="0">
                <a:solidFill>
                  <a:srgbClr val="FF9933"/>
                </a:solidFill>
                <a:latin typeface="Arial" pitchFamily="34" charset="0"/>
                <a:cs typeface="Arial" pitchFamily="34" charset="0"/>
              </a:rPr>
              <a:t>Course Mechanics:</a:t>
            </a:r>
            <a:r>
              <a:rPr lang="en-US" i="1" dirty="0">
                <a:solidFill>
                  <a:schemeClr val="folHlink"/>
                </a:solidFill>
                <a:latin typeface="Arial" pitchFamily="34" charset="0"/>
                <a:cs typeface="Arial" pitchFamily="34" charset="0"/>
              </a:rPr>
              <a:t/>
            </a:r>
            <a:br>
              <a:rPr lang="en-US" i="1" dirty="0">
                <a:solidFill>
                  <a:schemeClr val="folHlink"/>
                </a:solidFill>
                <a:latin typeface="Arial" pitchFamily="34" charset="0"/>
                <a:cs typeface="Arial" pitchFamily="34" charset="0"/>
              </a:rPr>
            </a:br>
            <a:r>
              <a:rPr lang="en-US" i="1" dirty="0">
                <a:latin typeface="Arial" pitchFamily="34" charset="0"/>
                <a:cs typeface="Arial" pitchFamily="34" charset="0"/>
              </a:rPr>
              <a:t>	</a:t>
            </a:r>
            <a:br>
              <a:rPr lang="en-US" i="1" dirty="0">
                <a:latin typeface="Arial" pitchFamily="34" charset="0"/>
                <a:cs typeface="Arial" pitchFamily="34" charset="0"/>
              </a:rPr>
            </a:br>
            <a:r>
              <a:rPr lang="en-US" i="1" dirty="0">
                <a:latin typeface="Arial" pitchFamily="34" charset="0"/>
                <a:cs typeface="Arial" pitchFamily="34" charset="0"/>
              </a:rPr>
              <a:t>	1. The Focus Program includes </a:t>
            </a:r>
            <a:r>
              <a:rPr lang="en-US" i="1" dirty="0" smtClean="0">
                <a:latin typeface="Arial" pitchFamily="34" charset="0"/>
                <a:cs typeface="Arial" pitchFamily="34" charset="0"/>
              </a:rPr>
              <a:t>significant written </a:t>
            </a:r>
            <a:r>
              <a:rPr lang="en-US" i="1" dirty="0">
                <a:latin typeface="Arial" pitchFamily="34" charset="0"/>
                <a:cs typeface="Arial" pitchFamily="34" charset="0"/>
              </a:rPr>
              <a:t>materials that </a:t>
            </a:r>
            <a:r>
              <a:rPr lang="en-US" i="1" dirty="0" smtClean="0">
                <a:latin typeface="Arial" pitchFamily="34" charset="0"/>
                <a:cs typeface="Arial" pitchFamily="34" charset="0"/>
              </a:rPr>
              <a:t>should</a:t>
            </a:r>
          </a:p>
          <a:p>
            <a:r>
              <a:rPr lang="en-US" i="1" dirty="0" smtClean="0">
                <a:latin typeface="Arial" pitchFamily="34" charset="0"/>
                <a:cs typeface="Arial" pitchFamily="34" charset="0"/>
              </a:rPr>
              <a:t>	 be read </a:t>
            </a:r>
            <a:r>
              <a:rPr lang="en-US" i="1" dirty="0">
                <a:latin typeface="Arial" pitchFamily="34" charset="0"/>
                <a:cs typeface="Arial" pitchFamily="34" charset="0"/>
              </a:rPr>
              <a:t>	to get the most out of the </a:t>
            </a:r>
            <a:r>
              <a:rPr lang="en-US" i="1" dirty="0" smtClean="0">
                <a:latin typeface="Arial" pitchFamily="34" charset="0"/>
                <a:cs typeface="Arial" pitchFamily="34" charset="0"/>
              </a:rPr>
              <a:t>course. The </a:t>
            </a:r>
            <a:r>
              <a:rPr lang="en-US" i="1" dirty="0">
                <a:latin typeface="Arial" pitchFamily="34" charset="0"/>
                <a:cs typeface="Arial" pitchFamily="34" charset="0"/>
              </a:rPr>
              <a:t>text </a:t>
            </a:r>
            <a:r>
              <a:rPr lang="en-US" i="1" dirty="0" smtClean="0">
                <a:latin typeface="Arial" pitchFamily="34" charset="0"/>
                <a:cs typeface="Arial" pitchFamily="34" charset="0"/>
              </a:rPr>
              <a:t>includes </a:t>
            </a:r>
            <a:r>
              <a:rPr lang="en-US" i="1" dirty="0">
                <a:latin typeface="Arial" pitchFamily="34" charset="0"/>
                <a:cs typeface="Arial" pitchFamily="34" charset="0"/>
              </a:rPr>
              <a:t>a unique </a:t>
            </a:r>
            <a:endParaRPr lang="en-US" i="1" dirty="0" smtClean="0">
              <a:latin typeface="Arial" pitchFamily="34" charset="0"/>
              <a:cs typeface="Arial" pitchFamily="34" charset="0"/>
            </a:endParaRPr>
          </a:p>
          <a:p>
            <a:r>
              <a:rPr lang="en-US" i="1" dirty="0" smtClean="0">
                <a:latin typeface="Arial" pitchFamily="34" charset="0"/>
                <a:cs typeface="Arial" pitchFamily="34" charset="0"/>
              </a:rPr>
              <a:t>	approach </a:t>
            </a:r>
            <a:r>
              <a:rPr lang="en-US" i="1" dirty="0">
                <a:latin typeface="Arial" pitchFamily="34" charset="0"/>
                <a:cs typeface="Arial" pitchFamily="34" charset="0"/>
              </a:rPr>
              <a:t>to </a:t>
            </a:r>
            <a:r>
              <a:rPr lang="en-US" i="1" dirty="0" smtClean="0">
                <a:latin typeface="Arial" pitchFamily="34" charset="0"/>
                <a:cs typeface="Arial" pitchFamily="34" charset="0"/>
              </a:rPr>
              <a:t>creative thinking that </a:t>
            </a:r>
            <a:r>
              <a:rPr lang="en-US" i="1" dirty="0">
                <a:latin typeface="Arial" pitchFamily="34" charset="0"/>
                <a:cs typeface="Arial" pitchFamily="34" charset="0"/>
              </a:rPr>
              <a:t>you should find </a:t>
            </a:r>
            <a:r>
              <a:rPr lang="en-US" i="1" dirty="0" smtClean="0">
                <a:latin typeface="Arial" pitchFamily="34" charset="0"/>
                <a:cs typeface="Arial" pitchFamily="34" charset="0"/>
              </a:rPr>
              <a:t>helpful </a:t>
            </a:r>
            <a:r>
              <a:rPr lang="en-US" i="1" dirty="0">
                <a:latin typeface="Arial" pitchFamily="34" charset="0"/>
                <a:cs typeface="Arial" pitchFamily="34" charset="0"/>
              </a:rPr>
              <a:t>when solving </a:t>
            </a:r>
            <a:endParaRPr lang="en-US" i="1" dirty="0" smtClean="0">
              <a:latin typeface="Arial" pitchFamily="34" charset="0"/>
              <a:cs typeface="Arial" pitchFamily="34" charset="0"/>
            </a:endParaRPr>
          </a:p>
          <a:p>
            <a:r>
              <a:rPr lang="en-US" i="1" dirty="0" smtClean="0">
                <a:latin typeface="Arial" pitchFamily="34" charset="0"/>
                <a:cs typeface="Arial" pitchFamily="34" charset="0"/>
              </a:rPr>
              <a:t>	problems</a:t>
            </a:r>
            <a:r>
              <a:rPr lang="en-US" i="1" dirty="0">
                <a:latin typeface="Arial" pitchFamily="34" charset="0"/>
                <a:cs typeface="Arial" pitchFamily="34" charset="0"/>
              </a:rPr>
              <a:t>. </a:t>
            </a:r>
            <a:r>
              <a:rPr lang="en-US" i="1" dirty="0" smtClean="0">
                <a:latin typeface="Arial" pitchFamily="34" charset="0"/>
                <a:cs typeface="Arial" pitchFamily="34" charset="0"/>
              </a:rPr>
              <a:t>Following </a:t>
            </a:r>
            <a:r>
              <a:rPr lang="en-US" i="1" dirty="0">
                <a:latin typeface="Arial" pitchFamily="34" charset="0"/>
                <a:cs typeface="Arial" pitchFamily="34" charset="0"/>
              </a:rPr>
              <a:t>the </a:t>
            </a:r>
            <a:r>
              <a:rPr lang="en-US" i="1" dirty="0" smtClean="0">
                <a:latin typeface="Arial" pitchFamily="34" charset="0"/>
                <a:cs typeface="Arial" pitchFamily="34" charset="0"/>
              </a:rPr>
              <a:t>intended path of the program will result in the </a:t>
            </a:r>
          </a:p>
          <a:p>
            <a:r>
              <a:rPr lang="en-US" i="1" dirty="0" smtClean="0">
                <a:latin typeface="Arial" pitchFamily="34" charset="0"/>
                <a:cs typeface="Arial" pitchFamily="34" charset="0"/>
              </a:rPr>
              <a:t>	best </a:t>
            </a:r>
            <a:r>
              <a:rPr lang="en-US" i="1" dirty="0">
                <a:latin typeface="Arial" pitchFamily="34" charset="0"/>
                <a:cs typeface="Arial" pitchFamily="34" charset="0"/>
              </a:rPr>
              <a:t>results.  </a:t>
            </a:r>
            <a:br>
              <a:rPr lang="en-US" i="1" dirty="0">
                <a:latin typeface="Arial" pitchFamily="34" charset="0"/>
                <a:cs typeface="Arial" pitchFamily="34" charset="0"/>
              </a:rPr>
            </a:br>
            <a:r>
              <a:rPr lang="en-US" i="1" dirty="0">
                <a:latin typeface="Arial" pitchFamily="34" charset="0"/>
                <a:cs typeface="Arial" pitchFamily="34" charset="0"/>
              </a:rPr>
              <a:t>	</a:t>
            </a:r>
            <a:br>
              <a:rPr lang="en-US" i="1" dirty="0">
                <a:latin typeface="Arial" pitchFamily="34" charset="0"/>
                <a:cs typeface="Arial" pitchFamily="34" charset="0"/>
              </a:rPr>
            </a:br>
            <a:r>
              <a:rPr lang="en-US" i="1" dirty="0">
                <a:latin typeface="Arial" pitchFamily="34" charset="0"/>
                <a:cs typeface="Arial" pitchFamily="34" charset="0"/>
              </a:rPr>
              <a:t>	2. The video portion of the program consists of 36 lectures over 	three hours. 	</a:t>
            </a:r>
            <a:br>
              <a:rPr lang="en-US" i="1" dirty="0">
                <a:latin typeface="Arial" pitchFamily="34" charset="0"/>
                <a:cs typeface="Arial" pitchFamily="34" charset="0"/>
              </a:rPr>
            </a:br>
            <a:r>
              <a:rPr lang="en-US" i="1" dirty="0">
                <a:latin typeface="Arial" pitchFamily="34" charset="0"/>
                <a:cs typeface="Arial" pitchFamily="34" charset="0"/>
              </a:rPr>
              <a:t>	</a:t>
            </a:r>
            <a:br>
              <a:rPr lang="en-US" i="1" dirty="0">
                <a:latin typeface="Arial" pitchFamily="34" charset="0"/>
                <a:cs typeface="Arial" pitchFamily="34" charset="0"/>
              </a:rPr>
            </a:br>
            <a:r>
              <a:rPr lang="en-US" i="1" dirty="0" smtClean="0">
                <a:latin typeface="Arial" pitchFamily="34" charset="0"/>
                <a:cs typeface="Arial" pitchFamily="34" charset="0"/>
              </a:rPr>
              <a:t>	3. </a:t>
            </a:r>
            <a:r>
              <a:rPr lang="en-US" i="1" dirty="0">
                <a:latin typeface="Arial" pitchFamily="34" charset="0"/>
                <a:cs typeface="Arial" pitchFamily="34" charset="0"/>
              </a:rPr>
              <a:t>Please take time to </a:t>
            </a:r>
            <a:r>
              <a:rPr lang="en-US" i="1" dirty="0" smtClean="0">
                <a:latin typeface="Arial" pitchFamily="34" charset="0"/>
                <a:cs typeface="Arial" pitchFamily="34" charset="0"/>
              </a:rPr>
              <a:t>analyze (in </a:t>
            </a:r>
            <a:r>
              <a:rPr lang="en-US" i="1" dirty="0">
                <a:latin typeface="Arial" pitchFamily="34" charset="0"/>
                <a:cs typeface="Arial" pitchFamily="34" charset="0"/>
              </a:rPr>
              <a:t>writing) the many </a:t>
            </a:r>
            <a:r>
              <a:rPr lang="en-US" i="1" dirty="0" smtClean="0">
                <a:latin typeface="Arial" pitchFamily="34" charset="0"/>
                <a:cs typeface="Arial" pitchFamily="34" charset="0"/>
              </a:rPr>
              <a:t>issues presented in </a:t>
            </a:r>
          </a:p>
          <a:p>
            <a:r>
              <a:rPr lang="en-US" i="1" dirty="0" smtClean="0">
                <a:latin typeface="Arial" pitchFamily="34" charset="0"/>
                <a:cs typeface="Arial" pitchFamily="34" charset="0"/>
              </a:rPr>
              <a:t>	the program</a:t>
            </a:r>
            <a:r>
              <a:rPr lang="en-US" i="1" dirty="0">
                <a:latin typeface="Arial" pitchFamily="34" charset="0"/>
                <a:cs typeface="Arial" pitchFamily="34" charset="0"/>
              </a:rPr>
              <a:t>. Creating a </a:t>
            </a:r>
            <a:r>
              <a:rPr lang="en-US" i="1" dirty="0" smtClean="0">
                <a:latin typeface="Arial" pitchFamily="34" charset="0"/>
                <a:cs typeface="Arial" pitchFamily="34" charset="0"/>
              </a:rPr>
              <a:t>j</a:t>
            </a:r>
            <a:r>
              <a:rPr lang="en-US" i="1" dirty="0" smtClean="0">
                <a:latin typeface="Arial" pitchFamily="34" charset="0"/>
                <a:cs typeface="Arial" pitchFamily="34" charset="0"/>
              </a:rPr>
              <a:t>ournal will </a:t>
            </a:r>
            <a:r>
              <a:rPr lang="en-US" i="1" dirty="0">
                <a:latin typeface="Arial" pitchFamily="34" charset="0"/>
                <a:cs typeface="Arial" pitchFamily="34" charset="0"/>
              </a:rPr>
              <a:t>result in a </a:t>
            </a:r>
            <a:r>
              <a:rPr lang="en-US" i="1" dirty="0" smtClean="0">
                <a:latin typeface="Arial" pitchFamily="34" charset="0"/>
                <a:cs typeface="Arial" pitchFamily="34" charset="0"/>
              </a:rPr>
              <a:t>clearer picture of your </a:t>
            </a:r>
            <a:r>
              <a:rPr lang="en-US" i="1" dirty="0">
                <a:latin typeface="Arial" pitchFamily="34" charset="0"/>
                <a:cs typeface="Arial" pitchFamily="34" charset="0"/>
              </a:rPr>
              <a:t>	‘Entrepreneurial </a:t>
            </a:r>
            <a:r>
              <a:rPr lang="en-US" i="1" dirty="0" smtClean="0">
                <a:latin typeface="Arial" pitchFamily="34" charset="0"/>
                <a:cs typeface="Arial" pitchFamily="34" charset="0"/>
              </a:rPr>
              <a:t>Self’.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533400"/>
            <a:ext cx="7772400" cy="4247317"/>
          </a:xfrm>
          <a:prstGeom prst="rect">
            <a:avLst/>
          </a:prstGeom>
        </p:spPr>
        <p:txBody>
          <a:bodyPr wrap="square">
            <a:spAutoFit/>
          </a:bodyPr>
          <a:lstStyle/>
          <a:p>
            <a:r>
              <a:rPr lang="en-US" b="1" i="1" dirty="0" smtClean="0">
                <a:solidFill>
                  <a:srgbClr val="FF9933"/>
                </a:solidFill>
                <a:latin typeface="Arial" pitchFamily="34" charset="0"/>
                <a:cs typeface="Arial" pitchFamily="34" charset="0"/>
              </a:rPr>
              <a:t>Course Mechanics: </a:t>
            </a:r>
            <a:r>
              <a:rPr lang="en-US" i="1" dirty="0" smtClean="0">
                <a:solidFill>
                  <a:schemeClr val="folHlink"/>
                </a:solidFill>
                <a:latin typeface="Arial" pitchFamily="34" charset="0"/>
                <a:cs typeface="Arial" pitchFamily="34" charset="0"/>
              </a:rPr>
              <a:t/>
            </a:r>
            <a:br>
              <a:rPr lang="en-US" i="1" dirty="0" smtClean="0">
                <a:solidFill>
                  <a:schemeClr val="folHlink"/>
                </a:solidFill>
                <a:latin typeface="Arial" pitchFamily="34" charset="0"/>
                <a:cs typeface="Arial" pitchFamily="34" charset="0"/>
              </a:rPr>
            </a:br>
            <a:r>
              <a:rPr lang="en-US" i="1" dirty="0" smtClean="0">
                <a:latin typeface="Arial" pitchFamily="34" charset="0"/>
                <a:cs typeface="Arial" pitchFamily="34" charset="0"/>
              </a:rPr>
              <a:t>	</a:t>
            </a:r>
            <a:br>
              <a:rPr lang="en-US" i="1" dirty="0" smtClean="0">
                <a:latin typeface="Arial" pitchFamily="34" charset="0"/>
                <a:cs typeface="Arial" pitchFamily="34" charset="0"/>
              </a:rPr>
            </a:br>
            <a:r>
              <a:rPr lang="en-US" i="1" dirty="0" smtClean="0">
                <a:latin typeface="Arial" pitchFamily="34" charset="0"/>
                <a:cs typeface="Arial" pitchFamily="34" charset="0"/>
              </a:rPr>
              <a:t>	 4. </a:t>
            </a:r>
            <a:r>
              <a:rPr lang="en-US" i="1" dirty="0" smtClean="0">
                <a:latin typeface="Arial" pitchFamily="34" charset="0"/>
                <a:cs typeface="Arial" pitchFamily="34" charset="0"/>
              </a:rPr>
              <a:t>The program </a:t>
            </a:r>
            <a:r>
              <a:rPr lang="en-US" i="1" dirty="0" smtClean="0">
                <a:latin typeface="Arial" pitchFamily="34" charset="0"/>
                <a:cs typeface="Arial" pitchFamily="34" charset="0"/>
              </a:rPr>
              <a:t>is about discovery and personal insight. T</a:t>
            </a:r>
            <a:r>
              <a:rPr lang="en-US" i="1" dirty="0" smtClean="0">
                <a:latin typeface="Arial" pitchFamily="34" charset="0"/>
                <a:cs typeface="Arial" pitchFamily="34" charset="0"/>
              </a:rPr>
              <a:t>he 	more time </a:t>
            </a:r>
            <a:r>
              <a:rPr lang="en-US" i="1" dirty="0" smtClean="0">
                <a:latin typeface="Arial" pitchFamily="34" charset="0"/>
                <a:cs typeface="Arial" pitchFamily="34" charset="0"/>
              </a:rPr>
              <a:t>you take to </a:t>
            </a:r>
            <a:r>
              <a:rPr lang="en-US" i="1" dirty="0" smtClean="0">
                <a:latin typeface="Arial" pitchFamily="34" charset="0"/>
                <a:cs typeface="Arial" pitchFamily="34" charset="0"/>
              </a:rPr>
              <a:t>reflect on the </a:t>
            </a:r>
            <a:r>
              <a:rPr lang="en-US" i="1" dirty="0" smtClean="0">
                <a:latin typeface="Arial" pitchFamily="34" charset="0"/>
                <a:cs typeface="Arial" pitchFamily="34" charset="0"/>
              </a:rPr>
              <a:t>information, the </a:t>
            </a:r>
            <a:r>
              <a:rPr lang="en-US" i="1" dirty="0" smtClean="0">
                <a:latin typeface="Arial" pitchFamily="34" charset="0"/>
                <a:cs typeface="Arial" pitchFamily="34" charset="0"/>
              </a:rPr>
              <a:t>greater </a:t>
            </a:r>
            <a:r>
              <a:rPr lang="en-US" i="1" dirty="0" smtClean="0">
                <a:latin typeface="Arial" pitchFamily="34" charset="0"/>
                <a:cs typeface="Arial" pitchFamily="34" charset="0"/>
              </a:rPr>
              <a:t>your </a:t>
            </a:r>
            <a:r>
              <a:rPr lang="en-US" i="1" dirty="0" smtClean="0">
                <a:latin typeface="Arial" pitchFamily="34" charset="0"/>
                <a:cs typeface="Arial" pitchFamily="34" charset="0"/>
              </a:rPr>
              <a:t>	insights </a:t>
            </a:r>
            <a:r>
              <a:rPr lang="en-US" i="1" dirty="0" smtClean="0">
                <a:latin typeface="Arial" pitchFamily="34" charset="0"/>
                <a:cs typeface="Arial" pitchFamily="34" charset="0"/>
              </a:rPr>
              <a:t>will be </a:t>
            </a:r>
            <a:r>
              <a:rPr lang="en-US" i="1" dirty="0" smtClean="0">
                <a:latin typeface="Arial" pitchFamily="34" charset="0"/>
                <a:cs typeface="Arial" pitchFamily="34" charset="0"/>
              </a:rPr>
              <a:t>about yourself and the idea of self-employment. </a:t>
            </a:r>
            <a:r>
              <a:rPr lang="en-US" i="1" dirty="0" smtClean="0">
                <a:latin typeface="Arial" pitchFamily="34" charset="0"/>
                <a:cs typeface="Arial" pitchFamily="34" charset="0"/>
              </a:rPr>
              <a:t/>
            </a:r>
            <a:br>
              <a:rPr lang="en-US" i="1" dirty="0" smtClean="0">
                <a:latin typeface="Arial" pitchFamily="34" charset="0"/>
                <a:cs typeface="Arial" pitchFamily="34" charset="0"/>
              </a:rPr>
            </a:br>
            <a:r>
              <a:rPr lang="en-US" i="1" dirty="0" smtClean="0">
                <a:latin typeface="Arial" pitchFamily="34" charset="0"/>
                <a:cs typeface="Arial" pitchFamily="34" charset="0"/>
              </a:rPr>
              <a:t/>
            </a:r>
            <a:br>
              <a:rPr lang="en-US" i="1" dirty="0" smtClean="0">
                <a:latin typeface="Arial" pitchFamily="34" charset="0"/>
                <a:cs typeface="Arial" pitchFamily="34" charset="0"/>
              </a:rPr>
            </a:br>
            <a:r>
              <a:rPr lang="en-US" i="1" dirty="0" smtClean="0">
                <a:latin typeface="Arial" pitchFamily="34" charset="0"/>
                <a:cs typeface="Arial" pitchFamily="34" charset="0"/>
              </a:rPr>
              <a:t>	5. If working through the program with another person, finish each 	section individually and then engage in discussions to gain </a:t>
            </a:r>
            <a:r>
              <a:rPr lang="en-US" i="1" dirty="0" smtClean="0">
                <a:latin typeface="Arial" pitchFamily="34" charset="0"/>
                <a:cs typeface="Arial" pitchFamily="34" charset="0"/>
              </a:rPr>
              <a:t>more</a:t>
            </a:r>
            <a:r>
              <a:rPr lang="en-US" i="1" dirty="0" smtClean="0">
                <a:latin typeface="Arial" pitchFamily="34" charset="0"/>
                <a:cs typeface="Arial" pitchFamily="34" charset="0"/>
              </a:rPr>
              <a:t>	clarity. If </a:t>
            </a:r>
            <a:r>
              <a:rPr lang="en-US" i="1" dirty="0" smtClean="0">
                <a:latin typeface="Arial" pitchFamily="34" charset="0"/>
                <a:cs typeface="Arial" pitchFamily="34" charset="0"/>
              </a:rPr>
              <a:t>working </a:t>
            </a:r>
            <a:r>
              <a:rPr lang="en-US" i="1" dirty="0" smtClean="0">
                <a:latin typeface="Arial" pitchFamily="34" charset="0"/>
                <a:cs typeface="Arial" pitchFamily="34" charset="0"/>
              </a:rPr>
              <a:t>through the program on your own, </a:t>
            </a:r>
            <a:r>
              <a:rPr lang="en-US" i="1" dirty="0" smtClean="0">
                <a:latin typeface="Arial" pitchFamily="34" charset="0"/>
                <a:cs typeface="Arial" pitchFamily="34" charset="0"/>
              </a:rPr>
              <a:t>in addition </a:t>
            </a:r>
            <a:r>
              <a:rPr lang="en-US" i="1" dirty="0" smtClean="0">
                <a:latin typeface="Arial" pitchFamily="34" charset="0"/>
                <a:cs typeface="Arial" pitchFamily="34" charset="0"/>
              </a:rPr>
              <a:t>to </a:t>
            </a:r>
            <a:r>
              <a:rPr lang="en-US" i="1" dirty="0" smtClean="0">
                <a:latin typeface="Arial" pitchFamily="34" charset="0"/>
                <a:cs typeface="Arial" pitchFamily="34" charset="0"/>
              </a:rPr>
              <a:t>	keeping </a:t>
            </a:r>
            <a:r>
              <a:rPr lang="en-US" i="1" dirty="0" smtClean="0">
                <a:latin typeface="Arial" pitchFamily="34" charset="0"/>
                <a:cs typeface="Arial" pitchFamily="34" charset="0"/>
              </a:rPr>
              <a:t>notes, </a:t>
            </a:r>
            <a:r>
              <a:rPr lang="en-US" i="1" dirty="0" smtClean="0">
                <a:latin typeface="Arial" pitchFamily="34" charset="0"/>
                <a:cs typeface="Arial" pitchFamily="34" charset="0"/>
              </a:rPr>
              <a:t>consider keeping </a:t>
            </a:r>
            <a:r>
              <a:rPr lang="en-US" i="1" dirty="0" smtClean="0">
                <a:latin typeface="Arial" pitchFamily="34" charset="0"/>
                <a:cs typeface="Arial" pitchFamily="34" charset="0"/>
              </a:rPr>
              <a:t>a </a:t>
            </a:r>
            <a:r>
              <a:rPr lang="en-US" i="1" dirty="0" smtClean="0">
                <a:latin typeface="Arial" pitchFamily="34" charset="0"/>
                <a:cs typeface="Arial" pitchFamily="34" charset="0"/>
              </a:rPr>
              <a:t>recorder handy </a:t>
            </a:r>
            <a:r>
              <a:rPr lang="en-US" i="1" dirty="0" smtClean="0">
                <a:latin typeface="Arial" pitchFamily="34" charset="0"/>
                <a:cs typeface="Arial" pitchFamily="34" charset="0"/>
              </a:rPr>
              <a:t>to log your </a:t>
            </a:r>
            <a:r>
              <a:rPr lang="en-US" i="1" dirty="0" smtClean="0">
                <a:latin typeface="Arial" pitchFamily="34" charset="0"/>
                <a:cs typeface="Arial" pitchFamily="34" charset="0"/>
              </a:rPr>
              <a:t>	insights </a:t>
            </a:r>
            <a:r>
              <a:rPr lang="en-US" i="1" dirty="0" smtClean="0">
                <a:latin typeface="Arial" pitchFamily="34" charset="0"/>
                <a:cs typeface="Arial" pitchFamily="34" charset="0"/>
              </a:rPr>
              <a:t>along the way. </a:t>
            </a:r>
            <a:br>
              <a:rPr lang="en-US" i="1" dirty="0" smtClean="0">
                <a:latin typeface="Arial" pitchFamily="34" charset="0"/>
                <a:cs typeface="Arial" pitchFamily="34" charset="0"/>
              </a:rPr>
            </a:br>
            <a:r>
              <a:rPr lang="en-US" i="1" dirty="0" smtClean="0">
                <a:latin typeface="Arial" pitchFamily="34" charset="0"/>
                <a:cs typeface="Arial" pitchFamily="34" charset="0"/>
              </a:rPr>
              <a:t/>
            </a:r>
            <a:br>
              <a:rPr lang="en-US" i="1" dirty="0" smtClean="0">
                <a:latin typeface="Arial" pitchFamily="34" charset="0"/>
                <a:cs typeface="Arial" pitchFamily="34" charset="0"/>
              </a:rPr>
            </a:br>
            <a:r>
              <a:rPr lang="en-US" i="1" dirty="0" smtClean="0">
                <a:latin typeface="Arial" pitchFamily="34" charset="0"/>
                <a:cs typeface="Arial" pitchFamily="34" charset="0"/>
              </a:rPr>
              <a:t>	6. Your </a:t>
            </a:r>
            <a:r>
              <a:rPr lang="en-US" i="1" u="sng" dirty="0" smtClean="0">
                <a:latin typeface="Arial" pitchFamily="34" charset="0"/>
                <a:cs typeface="Arial" pitchFamily="34" charset="0"/>
              </a:rPr>
              <a:t>Personal Entrepreneurial Portrait</a:t>
            </a:r>
            <a:r>
              <a:rPr lang="en-US" i="1" dirty="0" smtClean="0">
                <a:latin typeface="Arial" pitchFamily="34" charset="0"/>
                <a:cs typeface="Arial" pitchFamily="34" charset="0"/>
              </a:rPr>
              <a:t> is the objective. If 	developed carefully throughout the process, it will be an 	invaluable guide to making better </a:t>
            </a:r>
            <a:r>
              <a:rPr lang="en-US" i="1" dirty="0" smtClean="0">
                <a:latin typeface="Arial" pitchFamily="34" charset="0"/>
                <a:cs typeface="Arial" pitchFamily="34" charset="0"/>
              </a:rPr>
              <a:t>decisions</a:t>
            </a:r>
            <a:r>
              <a:rPr lang="en-US" i="1"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194</TotalTime>
  <Words>40</Words>
  <Application>Microsoft Office PowerPoint</Application>
  <PresentationFormat>On-screen Show (4:3)</PresentationFormat>
  <Paragraphs>10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Foundry</vt:lpstr>
      <vt:lpstr>How the Focus Program works and how it can help you achieve insight, clarity and direction for your entrepreneurial future.   </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Owner</cp:lastModifiedBy>
  <cp:revision>47</cp:revision>
  <dcterms:created xsi:type="dcterms:W3CDTF">2015-02-01T19:14:19Z</dcterms:created>
  <dcterms:modified xsi:type="dcterms:W3CDTF">2015-03-16T16:59:30Z</dcterms:modified>
</cp:coreProperties>
</file>